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59" r:id="rId6"/>
    <p:sldId id="258" r:id="rId7"/>
    <p:sldId id="257" r:id="rId8"/>
    <p:sldId id="261" r:id="rId9"/>
    <p:sldId id="262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5" r:id="rId30"/>
    <p:sldId id="281" r:id="rId31"/>
    <p:sldId id="286" r:id="rId32"/>
    <p:sldId id="282" r:id="rId33"/>
    <p:sldId id="283" r:id="rId34"/>
    <p:sldId id="287" r:id="rId35"/>
    <p:sldId id="263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Reply Regular" panose="020B0604020202020204" charset="0"/>
      <p:regular r:id="rId48"/>
      <p:bold r:id="rId49"/>
    </p:embeddedFont>
    <p:embeddedFont>
      <p:font typeface="Reply-01" charset="0"/>
      <p:regular r:id="rId50"/>
      <p:bold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</p:embeddedFontLst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468C8-7B71-4D0D-91AB-645E4F7A4CC9}" v="73" dt="2023-06-08T14:38:34.69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4"/>
    <p:restoredTop sz="96327"/>
  </p:normalViewPr>
  <p:slideViewPr>
    <p:cSldViewPr snapToObjects="1">
      <p:cViewPr varScale="1">
        <p:scale>
          <a:sx n="113" d="100"/>
          <a:sy n="113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EAB16-A18A-7F4D-BF8F-A0299AD52808}" type="datetimeFigureOut">
              <a:rPr lang="en-HR" smtClean="0"/>
              <a:t>07/07/2023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45076-DED2-694C-9675-E9D99527472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5641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logo">
    <p:bg>
      <p:bgPr>
        <a:solidFill>
          <a:srgbClr val="006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FEAAD-D004-39A6-F973-9BBCD55F2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682812"/>
            <a:ext cx="7772400" cy="54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2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naslov + natukn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FD01-6C64-33A9-19FB-F1DDF1A6D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5314882" cy="5297714"/>
          </a:xfrm>
        </p:spPr>
        <p:txBody>
          <a:bodyPr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05F6-1FFA-5176-5A76-E155F819A8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6363" y="368301"/>
            <a:ext cx="5314881" cy="6300788"/>
          </a:xfrm>
        </p:spPr>
        <p:txBody>
          <a:bodyPr anchor="b"/>
          <a:lstStyle/>
          <a:p>
            <a:pPr lvl="0"/>
            <a:r>
              <a:rPr lang="en-GB" dirty="0" err="1"/>
              <a:t>Tekst</a:t>
            </a:r>
            <a:r>
              <a:rPr lang="en-GB" dirty="0"/>
              <a:t> u </a:t>
            </a:r>
            <a:r>
              <a:rPr lang="en-GB" dirty="0" err="1"/>
              <a:t>natuknicama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62D79-0F91-9E88-BB78-B799BD32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C0E1-C46A-F642-8B40-6EEBC94BA63A}" type="datetime1">
              <a:rPr lang="hr-HR" smtClean="0"/>
              <a:t>7.7.2023.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45D7-D880-76F0-BC63-6A237C44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9327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_naslov + natuknic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72C8-4B2D-215B-8C8D-492DFD982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5314882" cy="1917217"/>
          </a:xfrm>
        </p:spPr>
        <p:txBody>
          <a:bodyPr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br>
              <a:rPr lang="en-GB" dirty="0"/>
            </a:br>
            <a:r>
              <a:rPr lang="en-GB" dirty="0" err="1"/>
              <a:t>nastavak</a:t>
            </a:r>
            <a:br>
              <a:rPr lang="en-GB" dirty="0"/>
            </a:br>
            <a:r>
              <a:rPr lang="en-GB" dirty="0" err="1"/>
              <a:t>nastavak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C4B6-1DEE-02CF-2C4E-3079D436D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756" y="2619672"/>
            <a:ext cx="5314882" cy="3399466"/>
          </a:xfrm>
        </p:spPr>
        <p:txBody>
          <a:bodyPr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1EEB-131C-DF06-4854-63F8D55D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619671"/>
            <a:ext cx="5314882" cy="3399467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9EE05-A909-BCE1-1CA5-D0A1E6D3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D753-425A-C04C-92C7-D1704BEF521A}" type="datetime1">
              <a:rPr lang="hr-HR" smtClean="0"/>
              <a:t>7.7.2023.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93F0-D961-A142-8CF1-66098DED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988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4067" userDrawn="1">
          <p15:clr>
            <a:srgbClr val="FBAE40"/>
          </p15:clr>
        </p15:guide>
        <p15:guide id="6" pos="361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6_naslov + tekst + natukn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0FB4-3B55-E7BD-F899-42957AC72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1"/>
            <a:ext cx="5314882" cy="1625212"/>
          </a:xfrm>
        </p:spPr>
        <p:txBody>
          <a:bodyPr anchor="t"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6A13-357A-2DAA-B859-73379556DC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4279" y="2600325"/>
            <a:ext cx="5296965" cy="4068763"/>
          </a:xfrm>
        </p:spPr>
        <p:txBody>
          <a:bodyPr anchor="b"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Tekst</a:t>
            </a:r>
            <a:r>
              <a:rPr lang="en-GB" dirty="0"/>
              <a:t> u </a:t>
            </a:r>
            <a:r>
              <a:rPr lang="en-GB" dirty="0" err="1"/>
              <a:t>natuknicama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9B62E-F247-D1EF-F737-9436273122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756" y="2600325"/>
            <a:ext cx="5314882" cy="3416754"/>
          </a:xfrm>
        </p:spPr>
        <p:txBody>
          <a:bodyPr anchor="b">
            <a:no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Kontinuirani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727DB-6390-394F-CFB7-B73F2C5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50-B83B-7243-9897-250296530E16}" type="datetime1">
              <a:rPr lang="hr-HR" smtClean="0"/>
              <a:t>7.7.2023.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0806E-A2EB-A36F-2692-A2B9FF3A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3545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  <p15:guide id="4" pos="3613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40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7_naslov + slika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EC3C-5D1A-7583-FABA-7D0425DD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5314882" cy="1608177"/>
          </a:xfrm>
        </p:spPr>
        <p:txBody>
          <a:bodyPr anchor="t"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4E78-1B62-5E43-E320-612CE697F22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HR" dirty="0"/>
              <a:t>Umetnuti sliku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363FF-C3D5-7E56-77F8-25FF1A624D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756" y="2600325"/>
            <a:ext cx="5314882" cy="3421063"/>
          </a:xfrm>
        </p:spPr>
        <p:txBody>
          <a:bodyPr anchor="b">
            <a:no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Kontinuirani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EF85E-CC9B-5270-7F46-1B2C62F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2DEE-956C-F949-B6F2-C164B0A9C4BD}" type="datetime1">
              <a:rPr lang="hr-HR" smtClean="0"/>
              <a:t>7.7.2023.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556C-D44E-FB53-9A52-42656C62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6728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36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naslov + sli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EC3C-5D1A-7583-FABA-7D0425DD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710293"/>
          </a:xfrm>
        </p:spPr>
        <p:txBody>
          <a:bodyPr anchor="t"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r>
              <a:rPr lang="en-GB" dirty="0"/>
              <a:t> se </a:t>
            </a:r>
            <a:r>
              <a:rPr lang="en-GB" dirty="0" err="1"/>
              <a:t>širi</a:t>
            </a:r>
            <a:r>
              <a:rPr lang="en-GB" dirty="0"/>
              <a:t> </a:t>
            </a:r>
            <a:r>
              <a:rPr lang="en-GB" dirty="0" err="1"/>
              <a:t>kad</a:t>
            </a:r>
            <a:r>
              <a:rPr lang="en-GB" dirty="0"/>
              <a:t> je </a:t>
            </a:r>
            <a:r>
              <a:rPr lang="en-GB" dirty="0" err="1"/>
              <a:t>slika</a:t>
            </a:r>
            <a:r>
              <a:rPr lang="en-GB" dirty="0"/>
              <a:t> </a:t>
            </a:r>
            <a:r>
              <a:rPr lang="en-GB" dirty="0" err="1"/>
              <a:t>ispod</a:t>
            </a:r>
            <a:endParaRPr lang="en-H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4E78-1B62-5E43-E320-612CE697F22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0756" y="1553934"/>
            <a:ext cx="11350488" cy="446745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HR" dirty="0"/>
              <a:t>Umetnuti sliku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EF85E-CC9B-5270-7F46-1B2C62F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995-B004-664D-BF99-CACEBB67FA1F}" type="datetime1">
              <a:rPr lang="hr-HR" smtClean="0"/>
              <a:t>7.7.2023.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556C-D44E-FB53-9A52-42656C62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5817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  <p15:guide id="3" orient="horz" pos="98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velika slika + veliki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4E78-1B62-5E43-E320-612CE697F22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HR" dirty="0"/>
              <a:t>Umetnuti sliku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EEC3C-5D1A-7583-FABA-7D0425DD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400050"/>
            <a:ext cx="11433787" cy="5621338"/>
          </a:xfrm>
        </p:spPr>
        <p:txBody>
          <a:bodyPr anchor="t"/>
          <a:lstStyle>
            <a:lvl1pPr>
              <a:defRPr sz="16000"/>
            </a:lvl1pPr>
          </a:lstStyle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slike</a:t>
            </a:r>
            <a:br>
              <a:rPr lang="en-GB" dirty="0"/>
            </a:br>
            <a:r>
              <a:rPr lang="en-GB" dirty="0" err="1"/>
              <a:t>staviti</a:t>
            </a:r>
            <a:r>
              <a:rPr lang="en-GB" dirty="0"/>
              <a:t> u </a:t>
            </a:r>
            <a:r>
              <a:rPr lang="en-GB" dirty="0" err="1"/>
              <a:t>bijelu</a:t>
            </a:r>
            <a:endParaRPr lang="en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EF85E-CC9B-5270-7F46-1B2C62F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9835-2C87-D84F-8315-EC079D5604C3}" type="datetime1">
              <a:rPr lang="hr-HR" smtClean="0"/>
              <a:t>7.7.2023.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556C-D44E-FB53-9A52-42656C62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7607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lika slika + manji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4E78-1B62-5E43-E320-612CE697F22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HR" dirty="0"/>
              <a:t>Umetnuti sliku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EEC3C-5D1A-7583-FABA-7D0425DDC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400050"/>
            <a:ext cx="5314881" cy="5621338"/>
          </a:xfrm>
        </p:spPr>
        <p:txBody>
          <a:bodyPr anchor="t"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slike</a:t>
            </a:r>
            <a:endParaRPr lang="en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EF85E-CC9B-5270-7F46-1B2C62F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C8C6-9B5A-814A-9809-A9166F797610}" type="datetime1">
              <a:rPr lang="hr-HR" smtClean="0"/>
              <a:t>7.7.2023.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556C-D44E-FB53-9A52-42656C62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17234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6DD018-5BA6-CC6F-0584-CD49E7EA9C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0755" y="356704"/>
            <a:ext cx="5314883" cy="3309060"/>
          </a:xfrm>
        </p:spPr>
        <p:txBody>
          <a:bodyPr>
            <a:normAutofit/>
          </a:bodyPr>
          <a:lstStyle>
            <a:lvl1pPr marL="0" indent="0" algn="l">
              <a:buNone/>
              <a:defRPr sz="5500">
                <a:latin typeface="Boogy Brut Poster White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HR" dirty="0"/>
              <a:t>Manji naslov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B187-168E-D470-1FD2-CB065EC4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334A-1540-1445-9009-5D4133187A5B}" type="datetime1">
              <a:rPr lang="hr-HR" smtClean="0"/>
              <a:t>7.7.2023.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DE5E6-DC4A-9984-E2E9-97A62C0D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3447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0_praz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8D8A0-DD76-97DD-11FC-F9EC7E8F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559D-42AF-9D4D-98F7-FAC1B5952D8C}" type="datetime1">
              <a:rPr lang="hr-HR" smtClean="0"/>
              <a:t>7.7.2023.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F3B80-C8E0-10DB-BAE1-4150FB4D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2376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1_naslov prezentacije">
    <p:bg>
      <p:bgPr>
        <a:solidFill>
          <a:srgbClr val="006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79A7-2BD5-B1BB-96F4-C0DDB421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1067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Naslov</a:t>
            </a:r>
            <a:br>
              <a:rPr lang="en-GB" dirty="0"/>
            </a:br>
            <a:r>
              <a:rPr lang="en-GB" dirty="0" err="1"/>
              <a:t>prezentacije</a:t>
            </a:r>
            <a:endParaRPr lang="en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1B87C-24BC-070B-796F-B10C50C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3580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1_naslov i podnaslov prezentacije">
    <p:bg>
      <p:bgPr>
        <a:solidFill>
          <a:srgbClr val="006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730D-BF0A-0125-3DBB-D0F2C5868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709886"/>
          </a:xfrm>
        </p:spPr>
        <p:txBody>
          <a:bodyPr anchor="t"/>
          <a:lstStyle>
            <a:lvl1pPr>
              <a:defRPr sz="1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preze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A1B1-A3A2-BAAF-119B-394BFB7DDA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75920" y="2419352"/>
            <a:ext cx="2928596" cy="1543050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Podnaslov</a:t>
            </a:r>
            <a:r>
              <a:rPr lang="en-GB" dirty="0"/>
              <a:t>/ </a:t>
            </a:r>
            <a:r>
              <a:rPr lang="en-GB" dirty="0" err="1"/>
              <a:t>nastavak</a:t>
            </a:r>
            <a:r>
              <a:rPr lang="en-GB" dirty="0"/>
              <a:t> </a:t>
            </a:r>
            <a:r>
              <a:rPr lang="en-GB" dirty="0" err="1"/>
              <a:t>naslova</a:t>
            </a:r>
            <a:r>
              <a:rPr lang="en-GB" dirty="0"/>
              <a:t>/ datum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mjesto</a:t>
            </a:r>
            <a:r>
              <a:rPr lang="en-GB" dirty="0"/>
              <a:t> (</a:t>
            </a:r>
            <a:r>
              <a:rPr lang="en-GB" dirty="0" err="1"/>
              <a:t>lijevo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dolje</a:t>
            </a:r>
            <a:r>
              <a:rPr lang="en-GB" dirty="0"/>
              <a:t> </a:t>
            </a:r>
            <a:r>
              <a:rPr lang="en-GB" dirty="0" err="1"/>
              <a:t>poravnati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završetak</a:t>
            </a:r>
            <a:r>
              <a:rPr lang="en-GB" dirty="0"/>
              <a:t> </a:t>
            </a:r>
            <a:r>
              <a:rPr lang="en-GB" dirty="0" err="1"/>
              <a:t>naslova</a:t>
            </a:r>
            <a:r>
              <a:rPr lang="en-GB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A82-96A0-CF70-EA60-4B4EF59B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1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2_veliki naslov_pla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79A7-2BD5-B1BB-96F4-C0DDB421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1067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CE886-0F84-61EF-DB75-F1247AC1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999-F507-564C-87F6-747DD648C567}" type="datetime1">
              <a:rPr lang="hr-HR" smtClean="0"/>
              <a:t>7.7.2023.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1B87C-24BC-070B-796F-B10C50C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653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2_veliki naslov_be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79A7-2BD5-B1BB-96F4-C0DDB421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10674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CE886-0F84-61EF-DB75-F1247AC1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999-F507-564C-87F6-747DD648C567}" type="datetime1">
              <a:rPr lang="hr-HR" smtClean="0"/>
              <a:t>7.7.2023.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1B87C-24BC-070B-796F-B10C50C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70700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2_veliki naslov_naranc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79A7-2BD5-B1BB-96F4-C0DDB421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10674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CE886-0F84-61EF-DB75-F1247AC1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AD53-DFAB-C04B-9C70-20D337672C1D}" type="datetime1">
              <a:rPr lang="hr-HR" smtClean="0"/>
              <a:t>7.7.2023.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1B87C-24BC-070B-796F-B10C50C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73906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2_veliki naslov_ro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79A7-2BD5-B1BB-96F4-C0DDB421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10674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CE886-0F84-61EF-DB75-F1247AC1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F82-A2BC-7842-ACD5-83FC77FA1D5B}" type="datetime1">
              <a:rPr lang="hr-HR" smtClean="0"/>
              <a:t>7.7.2023.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1B87C-24BC-070B-796F-B10C50C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5570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2_veliki naslov_zel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79A7-2BD5-B1BB-96F4-C0DDB421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11350488" cy="410674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CE886-0F84-61EF-DB75-F1247AC1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D30A-3C4F-3943-9D4D-671D7E74EBBC}" type="datetime1">
              <a:rPr lang="hr-HR" smtClean="0"/>
              <a:t>7.7.2023.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1B87C-24BC-070B-796F-B10C50C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8305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_naslov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730D-BF0A-0125-3DBB-D0F2C5868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56" y="368300"/>
            <a:ext cx="5314882" cy="4709886"/>
          </a:xfrm>
        </p:spPr>
        <p:txBody>
          <a:bodyPr anchor="t"/>
          <a:lstStyle>
            <a:lvl1pPr>
              <a:defRPr sz="5500"/>
            </a:lvl1pPr>
          </a:lstStyle>
          <a:p>
            <a:r>
              <a:rPr lang="en-GB" dirty="0"/>
              <a:t>Manji </a:t>
            </a:r>
            <a:r>
              <a:rPr lang="en-GB" dirty="0" err="1"/>
              <a:t>naslov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A1B1-A3A2-BAAF-119B-394BFB7DDA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74278" y="368301"/>
            <a:ext cx="5296965" cy="6300788"/>
          </a:xfrm>
        </p:spPr>
        <p:txBody>
          <a:bodyPr anchor="b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Kontinuirani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47BD7-A2F2-70E5-7560-F55EBA72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E02-56BF-F641-B846-1FB57DDF05AC}" type="datetime1">
              <a:rPr lang="hr-HR" smtClean="0"/>
              <a:t>7.7.2023.</a:t>
            </a:fld>
            <a:endParaRPr lang="en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A82-96A0-CF70-EA60-4B4EF59B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1161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613" userDrawn="1">
          <p15:clr>
            <a:srgbClr val="FBAE40"/>
          </p15:clr>
        </p15:guide>
        <p15:guide id="4" pos="40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04796-B923-B7EB-28CA-6337A950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365125"/>
            <a:ext cx="10515600" cy="2060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Large title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B1203-ACAF-39B1-DF5C-010A43F2F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252" y="2663687"/>
            <a:ext cx="5280992" cy="3652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5A308-B0FE-A534-EB36-CC33CD09D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80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eply-01" pitchFamily="2" charset="77"/>
              </a:defRPr>
            </a:lvl1pPr>
          </a:lstStyle>
          <a:p>
            <a:fld id="{5A0F562F-FC9E-B54F-9483-6363F2DD3A8B}" type="datetime1">
              <a:rPr lang="hr-HR" smtClean="0"/>
              <a:t>7.7.2023.</a:t>
            </a:fld>
            <a:endParaRPr lang="en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9699-745D-AB85-D4CE-426BEBE39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75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Reply-01" pitchFamily="2" charset="77"/>
              </a:defRPr>
            </a:lvl1pPr>
          </a:lstStyle>
          <a:p>
            <a:r>
              <a:rPr lang="en-GB" dirty="0" err="1"/>
              <a:t>Sveučilište</a:t>
            </a:r>
            <a:r>
              <a:rPr lang="en-GB" dirty="0"/>
              <a:t> u </a:t>
            </a:r>
            <a:r>
              <a:rPr lang="en-GB" dirty="0" err="1"/>
              <a:t>Splitu</a:t>
            </a:r>
            <a:r>
              <a:rPr lang="en-GB" dirty="0"/>
              <a:t>                                   University of Split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5097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5" r:id="rId3"/>
    <p:sldLayoutId id="2147483664" r:id="rId4"/>
    <p:sldLayoutId id="2147483672" r:id="rId5"/>
    <p:sldLayoutId id="2147483669" r:id="rId6"/>
    <p:sldLayoutId id="2147483670" r:id="rId7"/>
    <p:sldLayoutId id="2147483671" r:id="rId8"/>
    <p:sldLayoutId id="2147483662" r:id="rId9"/>
    <p:sldLayoutId id="2147483650" r:id="rId10"/>
    <p:sldLayoutId id="2147483652" r:id="rId11"/>
    <p:sldLayoutId id="2147483656" r:id="rId12"/>
    <p:sldLayoutId id="2147483657" r:id="rId13"/>
    <p:sldLayoutId id="2147483660" r:id="rId14"/>
    <p:sldLayoutId id="2147483661" r:id="rId15"/>
    <p:sldLayoutId id="2147483666" r:id="rId16"/>
    <p:sldLayoutId id="2147483649" r:id="rId17"/>
    <p:sldLayoutId id="2147483655" r:id="rId1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16000" kern="1200">
          <a:solidFill>
            <a:schemeClr val="tx1"/>
          </a:solidFill>
          <a:latin typeface="Boogy Brut Poster Whit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Reply Regular" pitchFamily="2" charset="77"/>
        <a:buChar char="—"/>
        <a:defRPr sz="2100" kern="1200">
          <a:solidFill>
            <a:schemeClr val="tx1"/>
          </a:solidFill>
          <a:latin typeface="Reply-01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Reply Regular" pitchFamily="2" charset="77"/>
        <a:buChar char="—"/>
        <a:defRPr sz="2100" kern="1200">
          <a:solidFill>
            <a:schemeClr val="tx1"/>
          </a:solidFill>
          <a:latin typeface="Reply-01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Reply Regular" pitchFamily="2" charset="77"/>
        <a:buChar char="—"/>
        <a:defRPr sz="2100" kern="1200">
          <a:solidFill>
            <a:schemeClr val="tx1"/>
          </a:solidFill>
          <a:latin typeface="Reply-01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Reply Regular" pitchFamily="2" charset="77"/>
        <a:buChar char="—"/>
        <a:defRPr sz="2100" kern="1200">
          <a:solidFill>
            <a:schemeClr val="tx1"/>
          </a:solidFill>
          <a:latin typeface="Reply-01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Reply Regular" pitchFamily="2" charset="77"/>
        <a:buChar char="—"/>
        <a:defRPr sz="2100" kern="1200">
          <a:solidFill>
            <a:schemeClr val="tx1"/>
          </a:solidFill>
          <a:latin typeface="Reply-01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05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128136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03523-78CB-420E-8D84-5934DE57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76"/>
            <a:ext cx="12192000" cy="1129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9D7A0-45DA-49E0-876F-FCA1FCB8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12192000" cy="35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8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2D964-CC7C-4AA9-AC4C-4C7C7CCE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149"/>
            <a:ext cx="12192000" cy="48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316892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81298-B19D-49E8-8FBA-AF045929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278"/>
            <a:ext cx="12192000" cy="40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368660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C4A76-59C9-4774-8F3F-486E2B69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817"/>
            <a:ext cx="12192000" cy="35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26" y="368660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6EF65-9A55-454F-81EF-2649A5EA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817"/>
            <a:ext cx="12192000" cy="35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0" y="368660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8110D-9E96-4AD2-9D7C-4D2A6D0F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0"/>
            <a:ext cx="12192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E43A1-8AB5-4F39-BAFE-2B837CAA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4704"/>
            <a:ext cx="11435279" cy="5032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810904-BCCD-4C40-A14C-03D89B50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60" y="5797576"/>
            <a:ext cx="1143527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86A65-0FAA-41EF-A516-4E908D6D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12192000" cy="274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8B2F1-8A52-4D30-8FC3-2204FCC1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887"/>
            <a:ext cx="12192000" cy="53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7739B9-9953-4A1E-A55C-B840B273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766"/>
            <a:ext cx="12192000" cy="190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C7589-4D78-44F0-8E06-39714460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365"/>
            <a:ext cx="12192000" cy="4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8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24" y="427803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97DB5-A64D-4A38-A26E-36F8A89A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" y="1435877"/>
            <a:ext cx="121920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DB3BD-E305-47CF-9609-A825CD7A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2813"/>
            <a:ext cx="12192000" cy="22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571E-E78C-11AD-38B5-DC3B465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368300"/>
            <a:ext cx="11350488" cy="5941020"/>
          </a:xfrm>
        </p:spPr>
        <p:txBody>
          <a:bodyPr/>
          <a:lstStyle/>
          <a:p>
            <a:pPr algn="ctr"/>
            <a:r>
              <a:rPr lang="hr-HR" sz="5400" noProof="1">
                <a:latin typeface="Boogy Brut Poster White" panose="02000000000000000000" pitchFamily="50" charset="0"/>
              </a:rPr>
              <a:t>Izvješće</a:t>
            </a:r>
            <a:r>
              <a:rPr lang="en-US" sz="5400" dirty="0">
                <a:latin typeface="Boogy Brut Poster White" panose="02000000000000000000" pitchFamily="50" charset="0"/>
              </a:rPr>
              <a:t> </a:t>
            </a:r>
            <a:r>
              <a:rPr lang="hr-HR" sz="5400" dirty="0">
                <a:latin typeface="Boogy Brut Poster White" panose="02000000000000000000" pitchFamily="50" charset="0"/>
              </a:rPr>
              <a:t>o provedenom studentskom vrednovanju rada administrativnih službi i drugih vidova studentskog života</a:t>
            </a:r>
            <a:br>
              <a:rPr lang="hr-HR" sz="5400" dirty="0">
                <a:latin typeface="Boogy Brut Poster White" panose="02000000000000000000" pitchFamily="50" charset="0"/>
              </a:rPr>
            </a:br>
            <a:br>
              <a:rPr lang="hr-HR" sz="5400" dirty="0">
                <a:latin typeface="Boogy Brut Poster White" panose="02000000000000000000" pitchFamily="50" charset="0"/>
              </a:rPr>
            </a:br>
            <a:r>
              <a:rPr lang="hr-HR" sz="3200" dirty="0">
                <a:latin typeface="Boogy Brut Poster White" panose="02000000000000000000" pitchFamily="50" charset="0"/>
              </a:rPr>
              <a:t>Akademska godina 2022./2023.</a:t>
            </a:r>
            <a:br>
              <a:rPr lang="hr-HR" sz="3200" dirty="0">
                <a:latin typeface="Boogy Brut Poster White" panose="02000000000000000000" pitchFamily="50" charset="0"/>
              </a:rPr>
            </a:br>
            <a:br>
              <a:rPr lang="hr-HR" sz="3200" dirty="0">
                <a:latin typeface="Boogy Brut Poster White" panose="02000000000000000000" pitchFamily="50" charset="0"/>
              </a:rPr>
            </a:br>
            <a:br>
              <a:rPr lang="hr-HR" sz="3200" dirty="0">
                <a:latin typeface="Boogy Brut Poster White" panose="02000000000000000000" pitchFamily="50" charset="0"/>
              </a:rPr>
            </a:br>
            <a:br>
              <a:rPr lang="hr-HR" sz="3200" dirty="0">
                <a:latin typeface="Boogy Brut Poster White" panose="02000000000000000000" pitchFamily="50" charset="0"/>
              </a:rPr>
            </a:br>
            <a:br>
              <a:rPr lang="hr-HR" sz="3200" dirty="0">
                <a:latin typeface="Boogy Brut Poster White" panose="02000000000000000000" pitchFamily="50" charset="0"/>
              </a:rPr>
            </a:br>
            <a:br>
              <a:rPr lang="hr-HR" sz="3200" dirty="0">
                <a:latin typeface="Boogy Brut Poster White" panose="02000000000000000000" pitchFamily="50" charset="0"/>
              </a:rPr>
            </a:br>
            <a:br>
              <a:rPr lang="hr-HR" sz="3200" dirty="0">
                <a:latin typeface="Boogy Brut Poster White" panose="02000000000000000000" pitchFamily="50" charset="0"/>
              </a:rPr>
            </a:br>
            <a:r>
              <a:rPr lang="hr-HR" sz="2000" dirty="0">
                <a:latin typeface="Boogy Brut Poster White" panose="02000000000000000000" pitchFamily="50" charset="0"/>
              </a:rPr>
              <a:t>*Napomena: Svi prikupljeni podaci u ovoj anketi, koriste se isključivo za internu obradu podataka za statističke izvještaje!</a:t>
            </a:r>
            <a:br>
              <a:rPr lang="hr-HR" sz="2000" dirty="0">
                <a:latin typeface="Boogy Brut Poster White" panose="02000000000000000000" pitchFamily="50" charset="0"/>
              </a:rPr>
            </a:br>
            <a:endParaRPr lang="en-HR" sz="2000" dirty="0">
              <a:latin typeface="Boogy Brut Poster White" panose="02000000000000000000" pitchFamily="50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77AB4-0666-D7C0-1284-2DC41487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3565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38681-48D9-4A55-8728-D3D7CC32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" y="698988"/>
            <a:ext cx="12192000" cy="278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74A61-EC63-46CA-8999-84F7F9F4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7" y="977807"/>
            <a:ext cx="12192000" cy="66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E468D-3781-426C-B8FA-FE99AAEB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3" y="1646228"/>
            <a:ext cx="11414234" cy="52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294359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21F66-B4B4-4941-8733-B5A32EC2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510"/>
            <a:ext cx="12192000" cy="217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73298-9D92-4CDC-BEC5-F24D350E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5894"/>
            <a:ext cx="12192000" cy="22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7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64576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46749-29C4-4996-B0FB-55A6E29E1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12192000" cy="4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3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2" y="368660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241B-9306-447F-8FC5-CE92E906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" y="1365069"/>
            <a:ext cx="12192000" cy="213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16E30A-C30B-46A5-81C4-3F6E011E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7561"/>
            <a:ext cx="12192000" cy="1167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FC66B-6475-411F-AB7D-1BFB829BF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7424"/>
            <a:ext cx="12192000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57B41-DFC4-4A1E-9BB2-2795CEBEE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7454"/>
            <a:ext cx="12192000" cy="12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8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AD664-01A8-4567-BCE9-57F63C74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12192000" cy="17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6E321-A524-471C-97AC-14E2360E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12192000" cy="118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0F928-C629-4B5C-AB59-5F8EE06C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5661"/>
            <a:ext cx="12192000" cy="19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D4B58-5576-4609-9AA0-304BE2FF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12192000" cy="55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5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B3A8C-F628-433B-99F3-0EA9C596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416"/>
            <a:ext cx="12192000" cy="53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0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CBE19-6595-47FE-9B5C-21DDD58A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12192000" cy="115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79A2C-83AA-4BB1-B1AB-A8B719E8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12192000" cy="45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90" y="368660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01C6F-07CE-4318-91F3-DEDC9B6A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255"/>
            <a:ext cx="12192000" cy="26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1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493AE-848F-47B4-A15C-62BA88C50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12192000" cy="2664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C1587-FAA7-4C2E-8F5B-9B94A206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3930"/>
            <a:ext cx="12192000" cy="10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2E90-ADCC-CFCC-41CC-BCA9A28D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09B5C-8513-8C8F-A2A6-89E6D23F8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dirty="0"/>
              <a:t>Cilj provedenog vrednovanja je utvrditi stavove studenata o infrastrukturi sastavnice, radu službi sastavnice (knjižnica, studentska referada, uprava), studentskom zboru sastavnice, o studentskom smještaju, prehrani, sportu i rekreaciji te  zdravstvenoj zaštiti.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Postupak vrednovanja u cijelosti je proveden elektroničkim putem.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Vrednovanje je provedeno na studentima preddiplomskih, diplomskih i integriranih studijskih programa, osim na studentima završnih godina studija.</a:t>
            </a:r>
          </a:p>
          <a:p>
            <a:endParaRPr lang="en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89B96-CBB0-628C-370F-C5D4873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6502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462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C5E61-5570-4360-8E3D-43216947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879"/>
            <a:ext cx="12192000" cy="47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67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5768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  <a:br>
              <a:rPr lang="hr-HR" dirty="0"/>
            </a:br>
            <a:endParaRPr lang="hr-HR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1FF9EB-C4BF-4754-8DFA-F0FA5F83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863"/>
            <a:ext cx="12192000" cy="3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90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DFD8114-4F96-429A-ADE3-F4A2070C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368301"/>
            <a:ext cx="11435884" cy="828452"/>
          </a:xfrm>
        </p:spPr>
        <p:txBody>
          <a:bodyPr/>
          <a:lstStyle/>
          <a:p>
            <a:r>
              <a:rPr lang="hr-HR" b="1" dirty="0"/>
              <a:t>Ocjene - zbirne za Sveučilište u Splitu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0680D-87B9-4A65-B523-CF01110E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BAAB146-578B-4C58-980C-0778C24A4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72740"/>
              </p:ext>
            </p:extLst>
          </p:nvPr>
        </p:nvGraphicFramePr>
        <p:xfrm>
          <a:off x="191344" y="1224659"/>
          <a:ext cx="11665296" cy="13410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432">
                  <a:extLst>
                    <a:ext uri="{9D8B030D-6E8A-4147-A177-3AD203B41FA5}">
                      <a16:colId xmlns:a16="http://schemas.microsoft.com/office/drawing/2014/main" val="4223144479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780169973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148921462"/>
                    </a:ext>
                  </a:extLst>
                </a:gridCol>
              </a:tblGrid>
              <a:tr h="2235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Infrastruktura sastavnice  (ocjena 3.7)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719943"/>
                  </a:ext>
                </a:extLst>
              </a:tr>
              <a:tr h="89400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Najlošija ocjena: Informatička opremljenost i dostupnost za slobodne aktivnosti studenata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Najbolja ocjena: Prostorni uvjeti – učionice (veličina,</a:t>
                      </a:r>
                      <a:r>
                        <a:rPr lang="hr-HR" sz="14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osvijetljenost, </a:t>
                      </a:r>
                      <a:r>
                        <a:rPr lang="hr-HR" sz="1400" noProof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grijanje...)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45802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20./21. – 3,9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21./22. – 3,9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UNIST 22./23.-3,7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943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C12161F-3132-418B-80D0-C5E12F9F5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37780"/>
              </p:ext>
            </p:extLst>
          </p:nvPr>
        </p:nvGraphicFramePr>
        <p:xfrm>
          <a:off x="191344" y="2715508"/>
          <a:ext cx="11665296" cy="10628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432">
                  <a:extLst>
                    <a:ext uri="{9D8B030D-6E8A-4147-A177-3AD203B41FA5}">
                      <a16:colId xmlns:a16="http://schemas.microsoft.com/office/drawing/2014/main" val="3739979985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41240066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182774020"/>
                    </a:ext>
                  </a:extLst>
                </a:gridCol>
              </a:tblGrid>
              <a:tr h="2120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Knjižnica i prostor za učenje sastavnice (ocjena 4,3)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16728"/>
                  </a:ext>
                </a:extLst>
              </a:tr>
              <a:tr h="63612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Najlošija ocjena: Radno vrijeme knjižnice, Prostorni uvjeti, Knjižnični fond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Najbolja ocjena: Ljubaznost osoblja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42256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21./22. – 4,3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647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C3A7BD-53ED-4322-B4EB-9E8883580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98208"/>
              </p:ext>
            </p:extLst>
          </p:nvPr>
        </p:nvGraphicFramePr>
        <p:xfrm>
          <a:off x="191344" y="3938335"/>
          <a:ext cx="11665296" cy="8633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432">
                  <a:extLst>
                    <a:ext uri="{9D8B030D-6E8A-4147-A177-3AD203B41FA5}">
                      <a16:colId xmlns:a16="http://schemas.microsoft.com/office/drawing/2014/main" val="84504695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199092803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801233991"/>
                    </a:ext>
                  </a:extLst>
                </a:gridCol>
              </a:tblGrid>
              <a:tr h="2158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Sveučilišna knjižnica  (ocjena 4.5)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60243"/>
                  </a:ext>
                </a:extLst>
              </a:tr>
              <a:tr h="43168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Najlošija ocjena: Informatička infrastruktura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Najbolja ocjena: Prostorni uvjeti, </a:t>
                      </a: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Ljubaznost osoblja</a:t>
                      </a:r>
                      <a:endParaRPr lang="hr-H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53293"/>
                  </a:ext>
                </a:extLst>
              </a:tr>
              <a:tr h="2158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21./22. – 4,4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038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A38824-707F-4139-80A5-A8D2789F9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37483"/>
              </p:ext>
            </p:extLst>
          </p:nvPr>
        </p:nvGraphicFramePr>
        <p:xfrm>
          <a:off x="191344" y="5024225"/>
          <a:ext cx="11665296" cy="989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8432">
                  <a:extLst>
                    <a:ext uri="{9D8B030D-6E8A-4147-A177-3AD203B41FA5}">
                      <a16:colId xmlns:a16="http://schemas.microsoft.com/office/drawing/2014/main" val="166042251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31296463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970316670"/>
                    </a:ext>
                  </a:extLst>
                </a:gridCol>
              </a:tblGrid>
              <a:tr h="1876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Studentska referada  (ocjena 3.5)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62489"/>
                  </a:ext>
                </a:extLst>
              </a:tr>
              <a:tr h="56281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Najlošija ocjena: Radno vrijeme referade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Najbolja ocjena: Kvaliteta dostupnih informacija i Ljubaznost i pristupačnost osoblja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047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64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18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DFD8114-4F96-429A-ADE3-F4A2070C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368301"/>
            <a:ext cx="11435884" cy="828452"/>
          </a:xfrm>
        </p:spPr>
        <p:txBody>
          <a:bodyPr/>
          <a:lstStyle/>
          <a:p>
            <a:r>
              <a:rPr lang="hr-HR" b="1" dirty="0"/>
              <a:t>Ocjene - zbirne za Sveučilište u Splitu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0680D-87B9-4A65-B523-CF01110E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Sveučilište</a:t>
            </a:r>
            <a:r>
              <a:rPr lang="en-GB" dirty="0"/>
              <a:t> u </a:t>
            </a:r>
            <a:r>
              <a:rPr lang="en-GB" dirty="0" err="1"/>
              <a:t>Splitu</a:t>
            </a:r>
            <a:r>
              <a:rPr lang="en-GB" dirty="0"/>
              <a:t>                                   University of Split</a:t>
            </a:r>
            <a:endParaRPr lang="en-HR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96695-07E7-46C2-9E98-91D7F4CDD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04002"/>
              </p:ext>
            </p:extLst>
          </p:nvPr>
        </p:nvGraphicFramePr>
        <p:xfrm>
          <a:off x="551384" y="1224659"/>
          <a:ext cx="11521281" cy="11718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0427">
                  <a:extLst>
                    <a:ext uri="{9D8B030D-6E8A-4147-A177-3AD203B41FA5}">
                      <a16:colId xmlns:a16="http://schemas.microsoft.com/office/drawing/2014/main" val="3855331683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354352430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4170878667"/>
                    </a:ext>
                  </a:extLst>
                </a:gridCol>
              </a:tblGrid>
              <a:tr h="2601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Uprava sastavnice  (ocjena 3.8)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60650"/>
                  </a:ext>
                </a:extLst>
              </a:tr>
              <a:tr h="64467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Najlošija ocjena: </a:t>
                      </a:r>
                      <a:r>
                        <a:rPr lang="hr-HR" sz="14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Zahtjeve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studenata rješava u </a:t>
                      </a:r>
                      <a:r>
                        <a:rPr lang="hr-HR" sz="1400" b="0" i="0" u="none" strike="noStrike" kern="1200" baseline="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primjerenom roku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Najbolja ocjena: </a:t>
                      </a: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Dostupnost i pristupačnost članova uprave sastavnice, Odnos uprave sastavnice prema studentima i Podržavanjem studentskih prava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41046"/>
                  </a:ext>
                </a:extLst>
              </a:tr>
              <a:tr h="2670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3268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5ADC911-E9B3-4C98-909C-1430B7F67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13466"/>
              </p:ext>
            </p:extLst>
          </p:nvPr>
        </p:nvGraphicFramePr>
        <p:xfrm>
          <a:off x="551384" y="2564904"/>
          <a:ext cx="11521281" cy="6480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0427">
                  <a:extLst>
                    <a:ext uri="{9D8B030D-6E8A-4147-A177-3AD203B41FA5}">
                      <a16:colId xmlns:a16="http://schemas.microsoft.com/office/drawing/2014/main" val="453074117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2908301147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493995996"/>
                    </a:ext>
                  </a:extLst>
                </a:gridCol>
              </a:tblGrid>
              <a:tr h="2160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Studentski zbor sastavnice  (ocjena 3.8)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167303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Oba pitanja ocijenjena su istom ocjenom.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7846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6496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5F1531-A835-4E26-80E5-2AEC67A41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18340"/>
              </p:ext>
            </p:extLst>
          </p:nvPr>
        </p:nvGraphicFramePr>
        <p:xfrm>
          <a:off x="551384" y="3399316"/>
          <a:ext cx="11521281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0427">
                  <a:extLst>
                    <a:ext uri="{9D8B030D-6E8A-4147-A177-3AD203B41FA5}">
                      <a16:colId xmlns:a16="http://schemas.microsoft.com/office/drawing/2014/main" val="3146087218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2738273401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63167327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Studentski smještaj  (ocjena 3,8)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7363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Najlošija ocjena: Informatička opremljenost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Najbolja ocjena:  Dostupnost i ljubaznost osoblja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58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8592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99DFA6-0339-41F5-903A-60D215DC0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49545"/>
              </p:ext>
            </p:extLst>
          </p:nvPr>
        </p:nvGraphicFramePr>
        <p:xfrm>
          <a:off x="551384" y="4435222"/>
          <a:ext cx="11521281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0427">
                  <a:extLst>
                    <a:ext uri="{9D8B030D-6E8A-4147-A177-3AD203B41FA5}">
                      <a16:colId xmlns:a16="http://schemas.microsoft.com/office/drawing/2014/main" val="619530784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3179681045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199124287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Studentska prehrana  (ocjena 4)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47103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Najlošija ocjena: Nutritivna kvaliteta obroka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Najbolja ocjena:  </a:t>
                      </a:r>
                      <a:r>
                        <a:rPr lang="hr-HR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Radno vrijeme menze i Udaljenost najbliže menze</a:t>
                      </a:r>
                      <a:endParaRPr lang="en-US" sz="1400" noProof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27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082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DFD8114-4F96-429A-ADE3-F4A2070C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368301"/>
            <a:ext cx="11435884" cy="828452"/>
          </a:xfrm>
        </p:spPr>
        <p:txBody>
          <a:bodyPr/>
          <a:lstStyle/>
          <a:p>
            <a:r>
              <a:rPr lang="hr-HR" b="1" dirty="0"/>
              <a:t>Ocjene - zbirne za Sveučilište u Splitu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0680D-87B9-4A65-B523-CF01110E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023B43-4638-4469-9455-C62C6D91A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94494"/>
              </p:ext>
            </p:extLst>
          </p:nvPr>
        </p:nvGraphicFramePr>
        <p:xfrm>
          <a:off x="420756" y="1218046"/>
          <a:ext cx="11435883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11961">
                  <a:extLst>
                    <a:ext uri="{9D8B030D-6E8A-4147-A177-3AD203B41FA5}">
                      <a16:colId xmlns:a16="http://schemas.microsoft.com/office/drawing/2014/main" val="3138067437"/>
                    </a:ext>
                  </a:extLst>
                </a:gridCol>
                <a:gridCol w="3811961">
                  <a:extLst>
                    <a:ext uri="{9D8B030D-6E8A-4147-A177-3AD203B41FA5}">
                      <a16:colId xmlns:a16="http://schemas.microsoft.com/office/drawing/2014/main" val="3689972311"/>
                    </a:ext>
                  </a:extLst>
                </a:gridCol>
                <a:gridCol w="3811961">
                  <a:extLst>
                    <a:ext uri="{9D8B030D-6E8A-4147-A177-3AD203B41FA5}">
                      <a16:colId xmlns:a16="http://schemas.microsoft.com/office/drawing/2014/main" val="9251241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Kulturno-umjetnički sadržaji  (ocjena 3.4)-jedno pitanje, procjena zadovoljstva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14513"/>
                  </a:ext>
                </a:extLst>
              </a:tr>
              <a:tr h="1128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UNIST 22./23.-3,4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7209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D9FA01-A86B-406B-B33E-9321587BE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3312"/>
              </p:ext>
            </p:extLst>
          </p:nvPr>
        </p:nvGraphicFramePr>
        <p:xfrm>
          <a:off x="420756" y="1844824"/>
          <a:ext cx="11435883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11961">
                  <a:extLst>
                    <a:ext uri="{9D8B030D-6E8A-4147-A177-3AD203B41FA5}">
                      <a16:colId xmlns:a16="http://schemas.microsoft.com/office/drawing/2014/main" val="3977612179"/>
                    </a:ext>
                  </a:extLst>
                </a:gridCol>
                <a:gridCol w="3811961">
                  <a:extLst>
                    <a:ext uri="{9D8B030D-6E8A-4147-A177-3AD203B41FA5}">
                      <a16:colId xmlns:a16="http://schemas.microsoft.com/office/drawing/2014/main" val="3016234720"/>
                    </a:ext>
                  </a:extLst>
                </a:gridCol>
                <a:gridCol w="3811961">
                  <a:extLst>
                    <a:ext uri="{9D8B030D-6E8A-4147-A177-3AD203B41FA5}">
                      <a16:colId xmlns:a16="http://schemas.microsoft.com/office/drawing/2014/main" val="39033158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Sport i rekreacija  (ocjena 3.7) - upit DA/NE, procjena zadovoljstva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05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53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DFE371-8B37-4C8A-96CB-5577DE55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62628"/>
              </p:ext>
            </p:extLst>
          </p:nvPr>
        </p:nvGraphicFramePr>
        <p:xfrm>
          <a:off x="407571" y="2471602"/>
          <a:ext cx="11435883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11961">
                  <a:extLst>
                    <a:ext uri="{9D8B030D-6E8A-4147-A177-3AD203B41FA5}">
                      <a16:colId xmlns:a16="http://schemas.microsoft.com/office/drawing/2014/main" val="4127359642"/>
                    </a:ext>
                  </a:extLst>
                </a:gridCol>
                <a:gridCol w="3811961">
                  <a:extLst>
                    <a:ext uri="{9D8B030D-6E8A-4147-A177-3AD203B41FA5}">
                      <a16:colId xmlns:a16="http://schemas.microsoft.com/office/drawing/2014/main" val="1452957044"/>
                    </a:ext>
                  </a:extLst>
                </a:gridCol>
                <a:gridCol w="3811961">
                  <a:extLst>
                    <a:ext uri="{9D8B030D-6E8A-4147-A177-3AD203B41FA5}">
                      <a16:colId xmlns:a16="http://schemas.microsoft.com/office/drawing/2014/main" val="341593567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Zdravstvena zaštita  (ocjena 4) - većina upita DA/NE, procjena zadovoljstva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37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937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ACF516-0CBF-4671-85B0-DABBA10E5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37414"/>
              </p:ext>
            </p:extLst>
          </p:nvPr>
        </p:nvGraphicFramePr>
        <p:xfrm>
          <a:off x="420756" y="3090545"/>
          <a:ext cx="11422698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07566">
                  <a:extLst>
                    <a:ext uri="{9D8B030D-6E8A-4147-A177-3AD203B41FA5}">
                      <a16:colId xmlns:a16="http://schemas.microsoft.com/office/drawing/2014/main" val="2893977437"/>
                    </a:ext>
                  </a:extLst>
                </a:gridCol>
                <a:gridCol w="3807566">
                  <a:extLst>
                    <a:ext uri="{9D8B030D-6E8A-4147-A177-3AD203B41FA5}">
                      <a16:colId xmlns:a16="http://schemas.microsoft.com/office/drawing/2014/main" val="1539599423"/>
                    </a:ext>
                  </a:extLst>
                </a:gridCol>
                <a:gridCol w="3807566">
                  <a:extLst>
                    <a:ext uri="{9D8B030D-6E8A-4147-A177-3AD203B41FA5}">
                      <a16:colId xmlns:a16="http://schemas.microsoft.com/office/drawing/2014/main" val="225588853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Međunarodna suradnja  (ocjena 3.6) 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7772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Najlošija ocjena: Radno vrijeme ureda, Ljubaznost i pristupačnost osoblja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Najbolja ocjena: </a:t>
                      </a:r>
                      <a:r>
                        <a:rPr lang="hr-HR" sz="1400" b="0" i="0" u="none" strike="noStrike" baseline="0" dirty="0">
                          <a:latin typeface="+mn-lt"/>
                          <a:cs typeface="Arial" panose="020B0604020202020204" pitchFamily="34" charset="0"/>
                        </a:rPr>
                        <a:t>Rad osoblja</a:t>
                      </a:r>
                      <a:endParaRPr kumimoji="0" lang="en-US" sz="1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466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998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DD3606-6B2C-4CD7-A300-49B3F3C9C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06143"/>
              </p:ext>
            </p:extLst>
          </p:nvPr>
        </p:nvGraphicFramePr>
        <p:xfrm>
          <a:off x="420756" y="4206050"/>
          <a:ext cx="11422698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07566">
                  <a:extLst>
                    <a:ext uri="{9D8B030D-6E8A-4147-A177-3AD203B41FA5}">
                      <a16:colId xmlns:a16="http://schemas.microsoft.com/office/drawing/2014/main" val="2898495198"/>
                    </a:ext>
                  </a:extLst>
                </a:gridCol>
                <a:gridCol w="3807566">
                  <a:extLst>
                    <a:ext uri="{9D8B030D-6E8A-4147-A177-3AD203B41FA5}">
                      <a16:colId xmlns:a16="http://schemas.microsoft.com/office/drawing/2014/main" val="1908526027"/>
                    </a:ext>
                  </a:extLst>
                </a:gridCol>
                <a:gridCol w="3807566">
                  <a:extLst>
                    <a:ext uri="{9D8B030D-6E8A-4147-A177-3AD203B41FA5}">
                      <a16:colId xmlns:a16="http://schemas.microsoft.com/office/drawing/2014/main" val="37398861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Ured za studente</a:t>
                      </a:r>
                      <a:r>
                        <a:rPr lang="hr-HR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 invaliditetom 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(ocjena 3.8)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49051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Najlošija ocjena: Radno vrijeme ureda</a:t>
                      </a:r>
                    </a:p>
                    <a:p>
                      <a:pPr algn="l"/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Najbolja ocjena:  </a:t>
                      </a:r>
                      <a:r>
                        <a:rPr kumimoji="0" lang="hr-H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Ljubaznost i pristupačnost osoblja</a:t>
                      </a:r>
                      <a:endParaRPr kumimoji="0" lang="en-US" sz="14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062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20./21. – 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UNIST 21./22. – 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UNIST 22./23.-3,8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172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DFD8114-4F96-429A-ADE3-F4A2070C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400" b="1" dirty="0"/>
              <a:t>Kratka analiza zbirnih ocjena po pojedinim sastavnicama, po grupama pitanja</a:t>
            </a:r>
            <a:br>
              <a:rPr lang="hr-HR" dirty="0"/>
            </a:b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0680D-87B9-4A65-B523-CF01110E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2EE706-4F1E-4318-3F97-AA99CE1C6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7975"/>
              </p:ext>
            </p:extLst>
          </p:nvPr>
        </p:nvGraphicFramePr>
        <p:xfrm>
          <a:off x="232095" y="1628800"/>
          <a:ext cx="11727810" cy="41645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09270">
                  <a:extLst>
                    <a:ext uri="{9D8B030D-6E8A-4147-A177-3AD203B41FA5}">
                      <a16:colId xmlns:a16="http://schemas.microsoft.com/office/drawing/2014/main" val="194421682"/>
                    </a:ext>
                  </a:extLst>
                </a:gridCol>
                <a:gridCol w="3909270">
                  <a:extLst>
                    <a:ext uri="{9D8B030D-6E8A-4147-A177-3AD203B41FA5}">
                      <a16:colId xmlns:a16="http://schemas.microsoft.com/office/drawing/2014/main" val="315106180"/>
                    </a:ext>
                  </a:extLst>
                </a:gridCol>
                <a:gridCol w="3909270">
                  <a:extLst>
                    <a:ext uri="{9D8B030D-6E8A-4147-A177-3AD203B41FA5}">
                      <a16:colId xmlns:a16="http://schemas.microsoft.com/office/drawing/2014/main" val="2878592064"/>
                    </a:ext>
                  </a:extLst>
                </a:gridCol>
              </a:tblGrid>
              <a:tr h="3109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Sastavnice kod kojih je anketu ispunilo više od 10% studenata/studentica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09854"/>
                  </a:ext>
                </a:extLst>
              </a:tr>
              <a:tr h="31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i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Sastavnica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i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Najbolje ocjene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i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Najlošije ocjene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48108"/>
                  </a:ext>
                </a:extLst>
              </a:tr>
              <a:tr h="310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Filozofski fakultet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Sveučilišna knjižnica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Kulturno-umjetnički sadržaji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05116"/>
                  </a:ext>
                </a:extLst>
              </a:tr>
              <a:tr h="155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Preddiplomski sveučilišni studij Komunikacija i mediji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Knjižnica i prostor za učenje sastavnice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Kulturno-umjetnički sadržaji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83651"/>
                  </a:ext>
                </a:extLst>
              </a:tr>
              <a:tr h="310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Studij Mediteranska poljoprivreda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Studentska referada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Studentski zbor sastavnice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77289"/>
                  </a:ext>
                </a:extLst>
              </a:tr>
              <a:tr h="621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Studij Hotelijerstvo i gastronomija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Kulturno-umjetnički sadržaji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Knjižnica i prostor za učenje sastavnice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19430"/>
                  </a:ext>
                </a:extLst>
              </a:tr>
              <a:tr h="621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Sveučilišni odjel za forenzične znanosti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Međunarodna i međusveučilišna suradnja, Ured za studente s invaliditetom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Studentska referada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85789"/>
                  </a:ext>
                </a:extLst>
              </a:tr>
              <a:tr h="621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Sveučilišni odjel za studije mora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Sveučilišna knjižnica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Studentska referada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75637"/>
                  </a:ext>
                </a:extLst>
              </a:tr>
              <a:tr h="621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Umjetnička akademija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Knjižnica i prostor za učenje sastavnice</a:t>
                      </a: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Sveučilišna knjižnica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Infrastruktura sastavnice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5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10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B34D45-E832-8B54-28DF-4C711772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Napomena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2F929A-D2BE-C81D-1A67-8A9A910D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Vrednovanje je također provedeno i na Studiju medicine na engleskom jeziku, na Medicinskom fakultetu u Splitu.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Za Studij medicine na engleskom jeziku generirana je 271 pristupna poveznica za upitnik na engleskom jeziku, a ispunjeno je ukupno 5 upitnika (postotak ispunjenosti 2%).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+mj-ea"/>
                <a:cs typeface="+mj-cs"/>
              </a:rPr>
              <a:t>Prosječna ocjena je 3,6. Najvišu ocjenu dobila je studentska referada(4,9), a najnižu kulturno-umjetnički sadržaji (2,3). </a:t>
            </a:r>
          </a:p>
          <a:p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5F4E-C489-E905-B1C8-A3050DA9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1164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B34D45-E832-8B54-28DF-4C711772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2F929A-D2BE-C81D-1A67-8A9A910D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Anketu su ispunjavali studenti koji još studiraju i koji mogu osjetiti poboljšanja koje je moguće ostvariti djelovanjem Sveučilišta i sastavnica.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Ovom anketom se ne ocjenjuju pojedine sastavnice, već šire okruženje u kojem su studenti studirali.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Ispunjeni upitnici po sastavnicama dio su ukupne slike, ali njihov broj i ocjene trebaju pomoći čelnicima sastavnica i Sveučilišta u Splitu za daljnje poboljšanje.</a:t>
            </a:r>
          </a:p>
          <a:p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5F4E-C489-E905-B1C8-A3050DA9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3519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B34D45-E832-8B54-28DF-4C711772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Mjere za poboljšanje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2F929A-D2BE-C81D-1A67-8A9A910D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800" dirty="0"/>
              <a:t>Ispravljati uočene negativnosti, uključivanjem više sudionika u rasprave (osim uprava Sveučilišta i sastavnica aktivno uključiti i Studentski zbor i sl.)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800" dirty="0"/>
              <a:t>Sveučilište, sastavnice i Studentski zbor trebaju poboljšati informiranost studenata o svim mogućnostima korištenja postojećih sadržaja, ali i pripremama za buduće sadržaje koji obogaćuju i olakšavaju njihov rad za vrijeme studiranja.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800" dirty="0"/>
              <a:t>Sastavnice trebaju raditi na informiranju studenata o važnosti ispunjavanja anketnih upitnika i poticati ih na sudjelovanje u provođenju vrednovanja rada administrativnih službi i drugih vidova studentskog života kako bi se podigao postotak ispunjenosti anketnih upitnika, a prvenstveno kako bi izrazili sve probleme i potrebe s kojima se svakodnevno susreću.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5F4E-C489-E905-B1C8-A3050DA9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237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BB2C-45EE-E857-5BCA-EE7067F5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260648"/>
            <a:ext cx="11350488" cy="404664"/>
          </a:xfrm>
        </p:spPr>
        <p:txBody>
          <a:bodyPr/>
          <a:lstStyle/>
          <a:p>
            <a:pPr algn="ctr"/>
            <a:r>
              <a:rPr lang="hr-HR" sz="5400" noProof="1"/>
              <a:t>Ukupni postotak izlaznosti studenata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CACCB-0ABD-3280-4915-60D26247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193EB9-4757-4DC3-9706-3CCCAAFED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14661"/>
              </p:ext>
            </p:extLst>
          </p:nvPr>
        </p:nvGraphicFramePr>
        <p:xfrm>
          <a:off x="0" y="968793"/>
          <a:ext cx="12192000" cy="5879226"/>
        </p:xfrm>
        <a:graphic>
          <a:graphicData uri="http://schemas.openxmlformats.org/drawingml/2006/table">
            <a:tbl>
              <a:tblPr/>
              <a:tblGrid>
                <a:gridCol w="4295800">
                  <a:extLst>
                    <a:ext uri="{9D8B030D-6E8A-4147-A177-3AD203B41FA5}">
                      <a16:colId xmlns:a16="http://schemas.microsoft.com/office/drawing/2014/main" val="40520623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0762646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764872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0366208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547903152"/>
                    </a:ext>
                  </a:extLst>
                </a:gridCol>
                <a:gridCol w="1775520">
                  <a:extLst>
                    <a:ext uri="{9D8B030D-6E8A-4147-A177-3AD203B41FA5}">
                      <a16:colId xmlns:a16="http://schemas.microsoft.com/office/drawing/2014/main" val="1642936074"/>
                    </a:ext>
                  </a:extLst>
                </a:gridCol>
              </a:tblGrid>
              <a:tr h="183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Akademska godina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2022./2023.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2021./2022.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2020./2021.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442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Sastavnica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Broj generiranih poveznica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Broj ispunjenih upitnika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Postotak ispunjenih</a:t>
                      </a:r>
                      <a:r>
                        <a:rPr lang="hr-HR" sz="1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upitnika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Postotak ispunjenih upitnika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ctr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Postotak ispunjenih upitnika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28175"/>
                  </a:ext>
                </a:extLst>
              </a:tr>
              <a:tr h="27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Ekonomski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5721"/>
                  </a:ext>
                </a:extLst>
              </a:tr>
              <a:tr h="263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Fakultet elektrotehnike, strojarstva I brodogradnje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+mn-lt"/>
                        </a:rPr>
                        <a:t>1.467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75121"/>
                  </a:ext>
                </a:extLst>
              </a:tr>
              <a:tr h="289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nn-NO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Fakultet građevinarstva, arhitekture i geodezije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90716"/>
                  </a:ext>
                </a:extLst>
              </a:tr>
              <a:tr h="1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Filozofski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06916"/>
                  </a:ext>
                </a:extLst>
              </a:tr>
              <a:tr h="27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Katolički-bogoslovni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51252"/>
                  </a:ext>
                </a:extLst>
              </a:tr>
              <a:tr h="27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Kemijsko-tehnološki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11546"/>
                  </a:ext>
                </a:extLst>
              </a:tr>
              <a:tr h="216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Kineziološki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62093"/>
                  </a:ext>
                </a:extLst>
              </a:tr>
              <a:tr h="219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Medicinski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271-eng</a:t>
                      </a:r>
                    </a:p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743-hr (1.014)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5-eng</a:t>
                      </a:r>
                    </a:p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39-hr (44)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2%-</a:t>
                      </a:r>
                      <a:r>
                        <a:rPr lang="hr-HR" sz="1300" noProof="1">
                          <a:solidFill>
                            <a:schemeClr val="bg1"/>
                          </a:solidFill>
                        </a:rPr>
                        <a:t>eng</a:t>
                      </a:r>
                    </a:p>
                    <a:p>
                      <a:pPr algn="ctr"/>
                      <a:r>
                        <a:rPr lang="hr-HR" sz="1300" noProof="1">
                          <a:solidFill>
                            <a:schemeClr val="bg1"/>
                          </a:solidFill>
                        </a:rPr>
                        <a:t>5%-hr (4%)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10%-eng</a:t>
                      </a:r>
                    </a:p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11%-hr (11%)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68481"/>
                  </a:ext>
                </a:extLst>
              </a:tr>
              <a:tr h="275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Pomorski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74430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Pravni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48113"/>
                  </a:ext>
                </a:extLst>
              </a:tr>
              <a:tr h="230512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Preddiplomski sveučilišni studij Komunikacija i mediji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252803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Prirodoslovno-matematički fakultet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96142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Studij Hotelijerstvo i gastronomija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47871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Studij Mediteranska poljoprivreda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73612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Studij Vojno pomorstvo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66071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Sveučilišni odjel za forenzične znanosti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21643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Sveučilišni odjel za stručne studije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59772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pl-PL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Sveučilišni odjel za studije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93390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Sveučilišni odjel zdravstvenih studija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09360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Umjetnička akademija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300" dirty="0">
                          <a:solidFill>
                            <a:schemeClr val="bg1"/>
                          </a:solidFill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10917"/>
                  </a:ext>
                </a:extLst>
              </a:tr>
              <a:tr h="23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rtl="0" fontAlgn="ctr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UKUPNO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11.361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rtl="0" fontAlgn="b"/>
                      <a:r>
                        <a:rPr lang="hr-H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82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BB2C-45EE-E857-5BCA-EE7067F5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1"/>
            <a:ext cx="11350488" cy="404664"/>
          </a:xfrm>
        </p:spPr>
        <p:txBody>
          <a:bodyPr/>
          <a:lstStyle/>
          <a:p>
            <a:pPr algn="ctr"/>
            <a:r>
              <a:rPr lang="hr-HR" sz="5400" noProof="1"/>
              <a:t>Globalni Indeks (hrvatski upitnik)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CACCB-0ABD-3280-4915-60D26247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C723AC-07BA-4144-B9BD-15F6C05E3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25878"/>
              </p:ext>
            </p:extLst>
          </p:nvPr>
        </p:nvGraphicFramePr>
        <p:xfrm>
          <a:off x="0" y="640594"/>
          <a:ext cx="12192001" cy="6213617"/>
        </p:xfrm>
        <a:graphic>
          <a:graphicData uri="http://schemas.openxmlformats.org/drawingml/2006/table">
            <a:tbl>
              <a:tblPr firstRow="1" lastRow="1"/>
              <a:tblGrid>
                <a:gridCol w="5981710">
                  <a:extLst>
                    <a:ext uri="{9D8B030D-6E8A-4147-A177-3AD203B41FA5}">
                      <a16:colId xmlns:a16="http://schemas.microsoft.com/office/drawing/2014/main" val="3102250969"/>
                    </a:ext>
                  </a:extLst>
                </a:gridCol>
                <a:gridCol w="1834831">
                  <a:extLst>
                    <a:ext uri="{9D8B030D-6E8A-4147-A177-3AD203B41FA5}">
                      <a16:colId xmlns:a16="http://schemas.microsoft.com/office/drawing/2014/main" val="4200538601"/>
                    </a:ext>
                  </a:extLst>
                </a:gridCol>
                <a:gridCol w="1988503">
                  <a:extLst>
                    <a:ext uri="{9D8B030D-6E8A-4147-A177-3AD203B41FA5}">
                      <a16:colId xmlns:a16="http://schemas.microsoft.com/office/drawing/2014/main" val="4250440074"/>
                    </a:ext>
                  </a:extLst>
                </a:gridCol>
                <a:gridCol w="2386957">
                  <a:extLst>
                    <a:ext uri="{9D8B030D-6E8A-4147-A177-3AD203B41FA5}">
                      <a16:colId xmlns:a16="http://schemas.microsoft.com/office/drawing/2014/main" val="3298079029"/>
                    </a:ext>
                  </a:extLst>
                </a:gridCol>
              </a:tblGrid>
              <a:tr h="10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effectLst/>
                          <a:latin typeface="+mn-lt"/>
                        </a:rPr>
                        <a:t>Sastavnica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2020./2021.</a:t>
                      </a:r>
                    </a:p>
                  </a:txBody>
                  <a:tcPr marL="6469" marR="6469" marT="6469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ap="flat" cmpd="sng" algn="ctr">
                      <a:solidFill>
                        <a:srgbClr val="2E8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2021./2022.</a:t>
                      </a:r>
                    </a:p>
                  </a:txBody>
                  <a:tcPr marL="6469" marR="6469" marT="6469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ap="flat" cmpd="sng" algn="ctr">
                      <a:solidFill>
                        <a:srgbClr val="2E8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2022./2023.</a:t>
                      </a:r>
                    </a:p>
                  </a:txBody>
                  <a:tcPr marL="6469" marR="6469" marT="6469" marB="0" anchor="b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34737"/>
                  </a:ext>
                </a:extLst>
              </a:tr>
              <a:tr h="25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Ekonomski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7682"/>
                  </a:ext>
                </a:extLst>
              </a:tr>
              <a:tr h="290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Fakultet elektrotehnike, strojarstva i brodogradnje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3,3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69472"/>
                  </a:ext>
                </a:extLst>
              </a:tr>
              <a:tr h="233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nn-NO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Fakultet građevinarstva arhitekture i geodezije</a:t>
                      </a:r>
                      <a:endParaRPr lang="nn-NO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3,5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3,3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95304"/>
                  </a:ext>
                </a:extLst>
              </a:tr>
              <a:tr h="237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Filozofski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69412"/>
                  </a:ext>
                </a:extLst>
              </a:tr>
              <a:tr h="250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Katolički bogoslovni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24791"/>
                  </a:ext>
                </a:extLst>
              </a:tr>
              <a:tr h="221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Kemijsko-tehnološki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3,6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3,5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17717"/>
                  </a:ext>
                </a:extLst>
              </a:tr>
              <a:tr h="208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Kineziološki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83650"/>
                  </a:ext>
                </a:extLst>
              </a:tr>
              <a:tr h="24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Medicinski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3,6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800148"/>
                  </a:ext>
                </a:extLst>
              </a:tr>
              <a:tr h="192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Pomorski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3,6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10925"/>
                  </a:ext>
                </a:extLst>
              </a:tr>
              <a:tr h="222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Pravni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3,1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3,3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13149"/>
                  </a:ext>
                </a:extLst>
              </a:tr>
              <a:tr h="20150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Preddiplomski sveučilišni studij Komunikacija i mediji</a:t>
                      </a: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ap="flat" cmpd="sng" algn="ctr">
                      <a:solidFill>
                        <a:srgbClr val="2E8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ap="flat" cmpd="sng" algn="ctr">
                      <a:solidFill>
                        <a:srgbClr val="2E8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ap="flat" cmpd="sng" algn="ctr">
                      <a:solidFill>
                        <a:srgbClr val="2E8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ap="flat" cmpd="sng" algn="ctr">
                      <a:solidFill>
                        <a:srgbClr val="2E8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43126"/>
                  </a:ext>
                </a:extLst>
              </a:tr>
              <a:tr h="201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Prirodoslovno-matematički fakultet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44886"/>
                  </a:ext>
                </a:extLst>
              </a:tr>
              <a:tr h="201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Studij Hotelijerstvo i gastronomija</a:t>
                      </a: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3,3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2,8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08857"/>
                  </a:ext>
                </a:extLst>
              </a:tr>
              <a:tr h="201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Studij Mediteranska poljoprivreda</a:t>
                      </a: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4,6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15510"/>
                  </a:ext>
                </a:extLst>
              </a:tr>
              <a:tr h="201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Studij Vojno pomorstvo</a:t>
                      </a: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4,5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09813"/>
                  </a:ext>
                </a:extLst>
              </a:tr>
              <a:tr h="231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Sveučilišni odjel za forenzične znanosti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4,3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68434"/>
                  </a:ext>
                </a:extLst>
              </a:tr>
              <a:tr h="227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Sveučilišni odjel za stručne studije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52317"/>
                  </a:ext>
                </a:extLst>
              </a:tr>
              <a:tr h="223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Sveučilišni odjel za studije mora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8005"/>
                  </a:ext>
                </a:extLst>
              </a:tr>
              <a:tr h="227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Sveučilišni odjel zdravstvenih studija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560932"/>
                  </a:ext>
                </a:extLst>
              </a:tr>
              <a:tr h="232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Umjetnička akademija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50800" cmpd="dbl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50800" cmpd="dbl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E83C3"/>
                      </a:solidFill>
                    </a:lnT>
                    <a:lnB w="50800" cmpd="dbl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12700" cmpd="sng">
                      <a:solidFill>
                        <a:srgbClr val="2E83C3"/>
                      </a:solidFill>
                    </a:lnT>
                    <a:lnB w="50800" cmpd="dbl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48907"/>
                  </a:ext>
                </a:extLst>
              </a:tr>
              <a:tr h="337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Sveučilište u Splitu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9" marB="0" anchor="b">
                    <a:lnL w="12700" cmpd="sng">
                      <a:solidFill>
                        <a:srgbClr val="2E83C3"/>
                      </a:solidFill>
                    </a:lnL>
                    <a:lnR>
                      <a:noFill/>
                    </a:lnR>
                    <a:lnT w="50800" cmpd="dbl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50800" cmpd="dbl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>
                      <a:noFill/>
                    </a:lnR>
                    <a:lnT w="50800" cmpd="dbl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469" marR="6469" marT="6469" marB="0" anchor="ctr">
                    <a:lnL>
                      <a:noFill/>
                    </a:lnL>
                    <a:lnR w="12700" cmpd="sng">
                      <a:solidFill>
                        <a:srgbClr val="2E83C3"/>
                      </a:solidFill>
                    </a:lnR>
                    <a:lnT w="50800" cmpd="dbl">
                      <a:solidFill>
                        <a:srgbClr val="2E83C3"/>
                      </a:solidFill>
                    </a:lnT>
                    <a:lnB w="12700" cmpd="sng">
                      <a:solidFill>
                        <a:srgbClr val="2E83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1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54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BB2C-45EE-E857-5BCA-EE7067F5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" y="1"/>
            <a:ext cx="11350488" cy="404664"/>
          </a:xfrm>
        </p:spPr>
        <p:txBody>
          <a:bodyPr/>
          <a:lstStyle/>
          <a:p>
            <a:pPr algn="ctr"/>
            <a:r>
              <a:rPr lang="hr-HR" sz="3200" noProof="1"/>
              <a:t>Globalni Index prema grupama pitanja (hrvatski upitnik)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CACCB-0ABD-3280-4915-60D26247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Sveučilište u Splitu                                   University of Split</a:t>
            </a:r>
            <a:endParaRPr lang="en-HR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E4FBBB-1D96-4361-BB30-3996AAD2A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16143"/>
              </p:ext>
            </p:extLst>
          </p:nvPr>
        </p:nvGraphicFramePr>
        <p:xfrm>
          <a:off x="119336" y="476672"/>
          <a:ext cx="11881324" cy="6251804"/>
        </p:xfrm>
        <a:graphic>
          <a:graphicData uri="http://schemas.openxmlformats.org/drawingml/2006/table">
            <a:tbl>
              <a:tblPr firstRow="1" lastCol="1"/>
              <a:tblGrid>
                <a:gridCol w="1218791">
                  <a:extLst>
                    <a:ext uri="{9D8B030D-6E8A-4147-A177-3AD203B41FA5}">
                      <a16:colId xmlns:a16="http://schemas.microsoft.com/office/drawing/2014/main" val="2382291200"/>
                    </a:ext>
                  </a:extLst>
                </a:gridCol>
                <a:gridCol w="357717">
                  <a:extLst>
                    <a:ext uri="{9D8B030D-6E8A-4147-A177-3AD203B41FA5}">
                      <a16:colId xmlns:a16="http://schemas.microsoft.com/office/drawing/2014/main" val="1825498054"/>
                    </a:ext>
                  </a:extLst>
                </a:gridCol>
                <a:gridCol w="360273">
                  <a:extLst>
                    <a:ext uri="{9D8B030D-6E8A-4147-A177-3AD203B41FA5}">
                      <a16:colId xmlns:a16="http://schemas.microsoft.com/office/drawing/2014/main" val="2113812788"/>
                    </a:ext>
                  </a:extLst>
                </a:gridCol>
                <a:gridCol w="357717">
                  <a:extLst>
                    <a:ext uri="{9D8B030D-6E8A-4147-A177-3AD203B41FA5}">
                      <a16:colId xmlns:a16="http://schemas.microsoft.com/office/drawing/2014/main" val="2481520364"/>
                    </a:ext>
                  </a:extLst>
                </a:gridCol>
                <a:gridCol w="419041">
                  <a:extLst>
                    <a:ext uri="{9D8B030D-6E8A-4147-A177-3AD203B41FA5}">
                      <a16:colId xmlns:a16="http://schemas.microsoft.com/office/drawing/2014/main" val="2488938793"/>
                    </a:ext>
                  </a:extLst>
                </a:gridCol>
                <a:gridCol w="337273">
                  <a:extLst>
                    <a:ext uri="{9D8B030D-6E8A-4147-A177-3AD203B41FA5}">
                      <a16:colId xmlns:a16="http://schemas.microsoft.com/office/drawing/2014/main" val="3372256030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463090225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1544338704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3670303467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3002033673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2654268571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2515027575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886500491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3354513296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247640529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487185525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851747627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2502531650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2353266557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677100043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68304109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1046660822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3912652900"/>
                    </a:ext>
                  </a:extLst>
                </a:gridCol>
                <a:gridCol w="490584">
                  <a:extLst>
                    <a:ext uri="{9D8B030D-6E8A-4147-A177-3AD203B41FA5}">
                      <a16:colId xmlns:a16="http://schemas.microsoft.com/office/drawing/2014/main" val="1479811901"/>
                    </a:ext>
                  </a:extLst>
                </a:gridCol>
              </a:tblGrid>
              <a:tr h="517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Sastavnica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EF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FESB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FGAG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FF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KBF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KTF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KIF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MF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PF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PRAVST</a:t>
                      </a:r>
                      <a:endParaRPr kumimoji="0" lang="hr-H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noProof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KiM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PMF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MEDP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VP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SOFZ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SOSS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SOSM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SOZS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+mn-lt"/>
                        </a:rPr>
                        <a:t>UMAS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UNIST 20./21.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r>
                        <a:rPr lang="hr-H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UNIST 21./22.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UNIST 22./23.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01626"/>
                  </a:ext>
                </a:extLst>
              </a:tr>
              <a:tr h="477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INFRASTRUKTURA SASTAVNICE 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29723"/>
                  </a:ext>
                </a:extLst>
              </a:tr>
              <a:tr h="67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KNJIŽNICA I PROSTOR ZA UČENJE SASTAVNICE 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54214"/>
                  </a:ext>
                </a:extLst>
              </a:tr>
              <a:tr h="341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SVEUČILIŠNA KNJIŽNICA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09424"/>
                  </a:ext>
                </a:extLst>
              </a:tr>
              <a:tr h="477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STUDENTSKA REFERADA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61355"/>
                  </a:ext>
                </a:extLst>
              </a:tr>
              <a:tr h="341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UPRAVA SASTAVNICE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11146"/>
                  </a:ext>
                </a:extLst>
              </a:tr>
              <a:tr h="477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STUDENTSKI ZBOR SASTAVNICE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61325"/>
                  </a:ext>
                </a:extLst>
              </a:tr>
              <a:tr h="341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STUDENTSKI SMJEŠTAJ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solidFill>
                            <a:schemeClr val="bg1"/>
                          </a:solidFill>
                        </a:rPr>
                        <a:t>3,8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solidFill>
                            <a:schemeClr val="bg1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80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22157"/>
                  </a:ext>
                </a:extLst>
              </a:tr>
              <a:tr h="477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STUDENTSKA PREHRANA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67845"/>
                  </a:ext>
                </a:extLst>
              </a:tr>
              <a:tr h="508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KULTURNO-UMJETNIČKI SADRŽAJI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3,4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38068"/>
                  </a:ext>
                </a:extLst>
              </a:tr>
              <a:tr h="311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SPORT I REKREACIJA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36597"/>
                  </a:ext>
                </a:extLst>
              </a:tr>
              <a:tr h="341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ZDRAVSTVENA ZAŠTITA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372325"/>
                  </a:ext>
                </a:extLst>
              </a:tr>
              <a:tr h="477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MEĐUNARODNA SURADNJA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3,6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92759"/>
                  </a:ext>
                </a:extLst>
              </a:tr>
              <a:tr h="477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URED ZA STUDENTE S INVALIDITETOM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4,2</a:t>
                      </a:r>
                    </a:p>
                  </a:txBody>
                  <a:tcPr marL="6855" marR="6855" marT="737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4,5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3,8</a:t>
                      </a:r>
                    </a:p>
                  </a:txBody>
                  <a:tcPr marL="6855" marR="6855" marT="737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6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55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36525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571EC3-B94A-4539-B757-70AB3743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726"/>
            <a:ext cx="12192000" cy="509057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44875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77614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1D5CC-721E-4ACD-A798-19F18FED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926"/>
            <a:ext cx="12192000" cy="42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97F999-7ACB-4D41-A150-8B7BC0CC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36525"/>
            <a:ext cx="11435952" cy="648072"/>
          </a:xfrm>
        </p:spPr>
        <p:txBody>
          <a:bodyPr/>
          <a:lstStyle/>
          <a:p>
            <a:pPr algn="ctr"/>
            <a:r>
              <a:rPr lang="hr-HR" dirty="0"/>
              <a:t>Zbirni izvještaj za Sveučilište u Splitu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5B2087-6F4F-4BC6-92DD-C4E00E00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756" y="6356350"/>
            <a:ext cx="4114800" cy="365125"/>
          </a:xfrm>
        </p:spPr>
        <p:txBody>
          <a:bodyPr/>
          <a:lstStyle/>
          <a:p>
            <a:r>
              <a:rPr lang="hr-HR" noProof="1"/>
              <a:t>Sveučilište u Splitu                                   </a:t>
            </a:r>
            <a:r>
              <a:rPr lang="en-GB" dirty="0"/>
              <a:t>University of Split</a:t>
            </a:r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E23F3-9FFE-454C-9503-FC04317F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537"/>
            <a:ext cx="12192000" cy="49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0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st-01">
      <a:dk1>
        <a:srgbClr val="000000"/>
      </a:dk1>
      <a:lt1>
        <a:srgbClr val="FFFFFF"/>
      </a:lt1>
      <a:dk2>
        <a:srgbClr val="0061AE"/>
      </a:dk2>
      <a:lt2>
        <a:srgbClr val="FFFFFF"/>
      </a:lt2>
      <a:accent1>
        <a:srgbClr val="4472C4"/>
      </a:accent1>
      <a:accent2>
        <a:srgbClr val="FF541E"/>
      </a:accent2>
      <a:accent3>
        <a:srgbClr val="FF69AC"/>
      </a:accent3>
      <a:accent4>
        <a:srgbClr val="41B986"/>
      </a:accent4>
      <a:accent5>
        <a:srgbClr val="C2B39A"/>
      </a:accent5>
      <a:accent6>
        <a:srgbClr val="4C90C2"/>
      </a:accent6>
      <a:hlink>
        <a:srgbClr val="B0CDDE"/>
      </a:hlink>
      <a:folHlink>
        <a:srgbClr val="D5E6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A6BDD183775D46B00E08492F7ABF8C" ma:contentTypeVersion="13" ma:contentTypeDescription="Stvaranje novog dokumenta." ma:contentTypeScope="" ma:versionID="d76ed34454236e4b27eaa9c7628d7038">
  <xsd:schema xmlns:xsd="http://www.w3.org/2001/XMLSchema" xmlns:xs="http://www.w3.org/2001/XMLSchema" xmlns:p="http://schemas.microsoft.com/office/2006/metadata/properties" xmlns:ns3="e2cbefb3-1363-420c-9b56-2e28eb8952d7" targetNamespace="http://schemas.microsoft.com/office/2006/metadata/properties" ma:root="true" ma:fieldsID="36c922f1102c6f1a4ab119fa265478c3" ns3:_="">
    <xsd:import namespace="e2cbefb3-1363-420c-9b56-2e28eb8952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befb3-1363-420c-9b56-2e28eb895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cbefb3-1363-420c-9b56-2e28eb8952d7" xsi:nil="true"/>
  </documentManagement>
</p:properties>
</file>

<file path=customXml/itemProps1.xml><?xml version="1.0" encoding="utf-8"?>
<ds:datastoreItem xmlns:ds="http://schemas.openxmlformats.org/officeDocument/2006/customXml" ds:itemID="{FB1987A1-5181-40F1-8B16-9EA9C7F68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befb3-1363-420c-9b56-2e28eb8952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4B53C-1016-49E3-944A-6B0DA41CA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CAEBD-8813-4C67-B7DF-03FA8DADB881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2cbefb3-1363-420c-9b56-2e28eb8952d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2231</Words>
  <Application>Microsoft Office PowerPoint</Application>
  <PresentationFormat>Široki zaslon</PresentationFormat>
  <Paragraphs>758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5" baseType="lpstr">
      <vt:lpstr>Trebuchet MS</vt:lpstr>
      <vt:lpstr>Boogy Brut Poster White</vt:lpstr>
      <vt:lpstr>Reply-01</vt:lpstr>
      <vt:lpstr>Calibri</vt:lpstr>
      <vt:lpstr>Reply Regular</vt:lpstr>
      <vt:lpstr>Arial</vt:lpstr>
      <vt:lpstr>Office Theme</vt:lpstr>
      <vt:lpstr>PowerPoint prezentacija</vt:lpstr>
      <vt:lpstr>Izvješće o provedenom studentskom vrednovanju rada administrativnih službi i drugih vidova studentskog života  Akademska godina 2022./2023.       *Napomena: Svi prikupljeni podaci u ovoj anketi, koriste se isključivo za internu obradu podataka za statističke izvještaje! </vt:lpstr>
      <vt:lpstr>Uvod</vt:lpstr>
      <vt:lpstr>Ukupni postotak izlaznosti studenata</vt:lpstr>
      <vt:lpstr>Globalni Indeks (hrvatski upitnik)</vt:lpstr>
      <vt:lpstr>Globalni Index prema grupama pitanja (hrvatski upitnik)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Zbirni izvještaj za Sveučilište u Splitu </vt:lpstr>
      <vt:lpstr>Ocjene - zbirne za Sveučilište u Splitu</vt:lpstr>
      <vt:lpstr>Ocjene - zbirne za Sveučilište u Splitu</vt:lpstr>
      <vt:lpstr>Ocjene - zbirne za Sveučilište u Splitu</vt:lpstr>
      <vt:lpstr>Kratka analiza zbirnih ocjena po pojedinim sastavnicama, po grupama pitanja </vt:lpstr>
      <vt:lpstr>Napomena</vt:lpstr>
      <vt:lpstr>Zaključak</vt:lpstr>
      <vt:lpstr>Mjere za poboljšanje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Jelena Gladović</cp:lastModifiedBy>
  <cp:revision>34</cp:revision>
  <dcterms:created xsi:type="dcterms:W3CDTF">2023-04-03T10:43:05Z</dcterms:created>
  <dcterms:modified xsi:type="dcterms:W3CDTF">2023-07-07T07:18:13Z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0x0101004DA6BDD183775D46B00E08492F7ABF8C</vt:lpwstr>
  </property>
</Properties>
</file>